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4"/>
  </p:sldMasterIdLst>
  <p:notesMasterIdLst>
    <p:notesMasterId r:id="rId16"/>
  </p:notesMasterIdLst>
  <p:sldIdLst>
    <p:sldId id="275" r:id="rId5"/>
    <p:sldId id="296" r:id="rId6"/>
    <p:sldId id="298" r:id="rId7"/>
    <p:sldId id="318" r:id="rId8"/>
    <p:sldId id="323" r:id="rId9"/>
    <p:sldId id="326" r:id="rId10"/>
    <p:sldId id="325" r:id="rId11"/>
    <p:sldId id="324" r:id="rId12"/>
    <p:sldId id="320" r:id="rId13"/>
    <p:sldId id="281" r:id="rId14"/>
    <p:sldId id="28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CC00"/>
    <a:srgbClr val="66FF33"/>
    <a:srgbClr val="FF9900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9" d="100"/>
          <a:sy n="89" d="100"/>
        </p:scale>
        <p:origin x="437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1A2F36-96BB-45BE-957C-E93E44FFD950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A3B70B9-F444-4871-9F48-9A002DDFA808}">
      <dgm:prSet phldrT="[Text]" custT="1"/>
      <dgm:spPr/>
      <dgm:t>
        <a:bodyPr/>
        <a:lstStyle/>
        <a:p>
          <a:pPr algn="l">
            <a:buFont typeface="Wingdings" panose="05000000000000000000" pitchFamily="2" charset="2"/>
            <a:buChar char="v"/>
          </a:pPr>
          <a:r>
            <a:rPr lang="en-US" sz="1400" b="1" kern="1200" dirty="0">
              <a:ln w="0"/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/>
              <a:ea typeface="+mn-ea"/>
              <a:cs typeface="+mn-cs"/>
            </a:rPr>
            <a:t>Comparison of actual spending per work order to proposed amounts on line-type service.</a:t>
          </a:r>
        </a:p>
      </dgm:t>
    </dgm:pt>
    <dgm:pt modelId="{95789B44-C311-45E2-93E8-D932C13DB5FB}" type="parTrans" cxnId="{BD53CA9E-FCB5-4E86-93A0-8076CC33B36A}">
      <dgm:prSet/>
      <dgm:spPr/>
      <dgm:t>
        <a:bodyPr/>
        <a:lstStyle/>
        <a:p>
          <a:endParaRPr lang="en-US"/>
        </a:p>
      </dgm:t>
    </dgm:pt>
    <dgm:pt modelId="{1C709B02-5310-405F-B6A4-226992AE70FD}" type="sibTrans" cxnId="{BD53CA9E-FCB5-4E86-93A0-8076CC33B36A}">
      <dgm:prSet/>
      <dgm:spPr/>
      <dgm:t>
        <a:bodyPr/>
        <a:lstStyle/>
        <a:p>
          <a:endParaRPr lang="en-US"/>
        </a:p>
      </dgm:t>
    </dgm:pt>
    <dgm:pt modelId="{167EBDDA-5D07-43B1-B445-F7EF7B679101}" type="pres">
      <dgm:prSet presAssocID="{C71A2F36-96BB-45BE-957C-E93E44FFD950}" presName="Name0" presStyleCnt="0">
        <dgm:presLayoutVars>
          <dgm:dir/>
          <dgm:resizeHandles val="exact"/>
        </dgm:presLayoutVars>
      </dgm:prSet>
      <dgm:spPr/>
    </dgm:pt>
    <dgm:pt modelId="{A3313E42-A133-429F-A1EB-67E6F188BCB1}" type="pres">
      <dgm:prSet presAssocID="{1A3B70B9-F444-4871-9F48-9A002DDFA808}" presName="composite" presStyleCnt="0"/>
      <dgm:spPr/>
    </dgm:pt>
    <dgm:pt modelId="{4AE42E9F-A973-484C-BC32-C876A0134511}" type="pres">
      <dgm:prSet presAssocID="{1A3B70B9-F444-4871-9F48-9A002DDFA808}" presName="rect1" presStyleLbl="trAlignAcc1" presStyleIdx="0" presStyleCnt="1" custScaleX="163245" custLinFactNeighborX="11166" custLinFactNeighborY="-1963">
        <dgm:presLayoutVars>
          <dgm:bulletEnabled val="1"/>
        </dgm:presLayoutVars>
      </dgm:prSet>
      <dgm:spPr/>
    </dgm:pt>
    <dgm:pt modelId="{08CFC35F-5D16-4984-9EDA-91710CDF1D34}" type="pres">
      <dgm:prSet presAssocID="{1A3B70B9-F444-4871-9F48-9A002DDFA808}" presName="rect2" presStyleLbl="fgImgPlace1" presStyleIdx="0" presStyleCnt="1" custLinFactX="-39396" custLinFactNeighborX="-100000" custLinFactNeighborY="5264"/>
      <dgm:spPr>
        <a:solidFill>
          <a:schemeClr val="accent1"/>
        </a:solidFill>
      </dgm:spPr>
    </dgm:pt>
  </dgm:ptLst>
  <dgm:cxnLst>
    <dgm:cxn modelId="{20B12653-D5AB-4934-9302-92671A78AB48}" type="presOf" srcId="{C71A2F36-96BB-45BE-957C-E93E44FFD950}" destId="{167EBDDA-5D07-43B1-B445-F7EF7B679101}" srcOrd="0" destOrd="0" presId="urn:microsoft.com/office/officeart/2008/layout/PictureStrips"/>
    <dgm:cxn modelId="{BD53CA9E-FCB5-4E86-93A0-8076CC33B36A}" srcId="{C71A2F36-96BB-45BE-957C-E93E44FFD950}" destId="{1A3B70B9-F444-4871-9F48-9A002DDFA808}" srcOrd="0" destOrd="0" parTransId="{95789B44-C311-45E2-93E8-D932C13DB5FB}" sibTransId="{1C709B02-5310-405F-B6A4-226992AE70FD}"/>
    <dgm:cxn modelId="{F3D990DD-597A-4E05-A99B-A3FD8CA1227C}" type="presOf" srcId="{1A3B70B9-F444-4871-9F48-9A002DDFA808}" destId="{4AE42E9F-A973-484C-BC32-C876A0134511}" srcOrd="0" destOrd="0" presId="urn:microsoft.com/office/officeart/2008/layout/PictureStrips"/>
    <dgm:cxn modelId="{81D2578F-94D4-43F5-96BB-4FC60994E7D1}" type="presParOf" srcId="{167EBDDA-5D07-43B1-B445-F7EF7B679101}" destId="{A3313E42-A133-429F-A1EB-67E6F188BCB1}" srcOrd="0" destOrd="0" presId="urn:microsoft.com/office/officeart/2008/layout/PictureStrips"/>
    <dgm:cxn modelId="{427D372C-5A31-440B-919E-0A0BB74A1E5A}" type="presParOf" srcId="{A3313E42-A133-429F-A1EB-67E6F188BCB1}" destId="{4AE42E9F-A973-484C-BC32-C876A0134511}" srcOrd="0" destOrd="0" presId="urn:microsoft.com/office/officeart/2008/layout/PictureStrips"/>
    <dgm:cxn modelId="{2C5E5A95-89F9-4245-977A-145C7AFC80C9}" type="presParOf" srcId="{A3313E42-A133-429F-A1EB-67E6F188BCB1}" destId="{08CFC35F-5D16-4984-9EDA-91710CDF1D34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E42E9F-A973-484C-BC32-C876A0134511}">
      <dsp:nvSpPr>
        <dsp:cNvPr id="0" name=""/>
        <dsp:cNvSpPr/>
      </dsp:nvSpPr>
      <dsp:spPr>
        <a:xfrm>
          <a:off x="2259" y="851966"/>
          <a:ext cx="3558138" cy="681134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1355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1400" b="1" kern="1200" dirty="0">
              <a:ln w="0"/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/>
              <a:ea typeface="+mn-ea"/>
              <a:cs typeface="+mn-cs"/>
            </a:rPr>
            <a:t>Comparison of actual spending per work order to proposed amounts on line-type service.</a:t>
          </a:r>
        </a:p>
      </dsp:txBody>
      <dsp:txXfrm>
        <a:off x="2259" y="851966"/>
        <a:ext cx="3558138" cy="681134"/>
      </dsp:txXfrm>
    </dsp:sp>
    <dsp:sp modelId="{08CFC35F-5D16-4984-9EDA-91710CDF1D34}">
      <dsp:nvSpPr>
        <dsp:cNvPr id="0" name=""/>
        <dsp:cNvSpPr/>
      </dsp:nvSpPr>
      <dsp:spPr>
        <a:xfrm>
          <a:off x="0" y="804598"/>
          <a:ext cx="476794" cy="715191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E5C41-2BB1-4107-80B4-937FDC75B8FB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6C66C-B57C-49EF-8E42-16E012635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794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05540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77768"/>
            <a:ext cx="9144000" cy="108003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6389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6890B02-5892-4DF9-8AE7-6DAFD8A9F1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006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560503"/>
            <a:ext cx="10515600" cy="461646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D049FA7-9327-4AB8-9106-92C1C0D4A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66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991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48937"/>
            <a:ext cx="2628900" cy="5428026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48937"/>
            <a:ext cx="7734300" cy="542802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1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76EAA708-F2B5-42C5-9482-AA433ABE4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696"/>
            <a:ext cx="9620794" cy="119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6ADE274-BA1E-4AE8-B7D3-A450A47A8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8205"/>
            <a:ext cx="10515600" cy="4748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7946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B14EE14-A0A7-41C1-A1C3-17C05E93D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8206"/>
            <a:ext cx="5257800" cy="474875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4F85736-826D-4761-A071-1465289A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AC6974D-75EA-4071-8523-DB73908E4CF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09063" y="1428205"/>
            <a:ext cx="5257800" cy="474875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3D1A109E-D041-43D5-B583-32131E28A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696"/>
            <a:ext cx="9620794" cy="119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93006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37311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261223"/>
            <a:ext cx="5157787" cy="39284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37311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61223"/>
            <a:ext cx="5183188" cy="39284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F2642BC-8CA8-40BA-84E4-5CC1E5617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696"/>
            <a:ext cx="9620794" cy="119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8370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F3C5D6F3-9CE6-42F0-AB46-D3AFE6C99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696"/>
            <a:ext cx="9620794" cy="119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431958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560503"/>
            <a:ext cx="10515600" cy="461646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D049FA7-9327-4AB8-9106-92C1C0D4A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6655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8187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3F3F3F"/>
                </a:solidFill>
              </a:defRPr>
            </a:lvl1pPr>
          </a:lstStyle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200422" y="1565684"/>
            <a:ext cx="7370233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21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4056311" y="2134916"/>
            <a:ext cx="7518400" cy="457200"/>
          </a:xfrm>
        </p:spPr>
        <p:txBody>
          <a:bodyPr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53607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0036" y="1709739"/>
            <a:ext cx="9601200" cy="1871206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0036" y="3580945"/>
            <a:ext cx="9601200" cy="17184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36091" y="6356349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04346" y="6356348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09745" y="6356350"/>
            <a:ext cx="73198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34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76EAA708-F2B5-42C5-9482-AA433ABE4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696"/>
            <a:ext cx="9620794" cy="119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6ADE274-BA1E-4AE8-B7D3-A450A47A8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8205"/>
            <a:ext cx="10515600" cy="4748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2415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B14EE14-A0A7-41C1-A1C3-17C05E93D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8206"/>
            <a:ext cx="5257800" cy="474875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4F85736-826D-4761-A071-1465289A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AC6974D-75EA-4071-8523-DB73908E4CF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09063" y="1428205"/>
            <a:ext cx="5257800" cy="474875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3D1A109E-D041-43D5-B583-32131E28A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696"/>
            <a:ext cx="9620794" cy="119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2357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37311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261223"/>
            <a:ext cx="5157787" cy="39284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37311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61223"/>
            <a:ext cx="5183188" cy="39284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F2642BC-8CA8-40BA-84E4-5CC1E5617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696"/>
            <a:ext cx="9620794" cy="119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7255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F3C5D6F3-9CE6-42F0-AB46-D3AFE6C99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696"/>
            <a:ext cx="9620794" cy="119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2821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20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16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57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38696"/>
            <a:ext cx="9620794" cy="11953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28205"/>
            <a:ext cx="10515600" cy="4748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98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E49E33EB-10DD-435E-BFEF-8CF557701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85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Symbol" panose="05050102010706020507" pitchFamily="18" charset="2"/>
        <a:buChar char="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4A407-5719-4B8A-B490-D369098F4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953" y="1940269"/>
            <a:ext cx="9752094" cy="957298"/>
          </a:xfrm>
        </p:spPr>
        <p:txBody>
          <a:bodyPr>
            <a:noAutofit/>
          </a:bodyPr>
          <a:lstStyle/>
          <a:p>
            <a:br>
              <a:rPr lang="en-US" sz="5400" dirty="0"/>
            </a:br>
            <a:br>
              <a:rPr lang="en-US" sz="5400" dirty="0"/>
            </a:b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SAGAR KALAUNI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0DEA8-E9DA-4A44-B0A5-C97468A2D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0847" y="1940269"/>
            <a:ext cx="9601200" cy="1718419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2024 Analytics &amp; Insight-Intern</a:t>
            </a:r>
          </a:p>
        </p:txBody>
      </p:sp>
    </p:spTree>
    <p:extLst>
      <p:ext uri="{BB962C8B-B14F-4D97-AF65-F5344CB8AC3E}">
        <p14:creationId xmlns:p14="http://schemas.microsoft.com/office/powerpoint/2010/main" val="4251579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41"/>
    </mc:Choice>
    <mc:Fallback xmlns="">
      <p:transition spd="slow" advTm="624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7FD9027-106B-7B01-5669-5A1FD63E9C8A}"/>
              </a:ext>
            </a:extLst>
          </p:cNvPr>
          <p:cNvSpPr/>
          <p:nvPr/>
        </p:nvSpPr>
        <p:spPr>
          <a:xfrm>
            <a:off x="3136392" y="0"/>
            <a:ext cx="6016752" cy="59436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1CAF3-EB93-4211-8D44-F265CC03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00" y="3238440"/>
            <a:ext cx="12103100" cy="2796563"/>
          </a:xfrm>
        </p:spPr>
        <p:txBody>
          <a:bodyPr/>
          <a:lstStyle/>
          <a:p>
            <a:pPr marL="0" indent="0" algn="ctr">
              <a:buNone/>
            </a:pPr>
            <a:r>
              <a:rPr lang="en-US" sz="4400" b="1" dirty="0">
                <a:ln w="0"/>
                <a:solidFill>
                  <a:srgbClr val="0000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Special Thanks To: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Josh Hagene, Mackenzie </a:t>
            </a:r>
            <a:r>
              <a:rPr lang="en-US" b="1" dirty="0" err="1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Tabing</a:t>
            </a:r>
            <a:r>
              <a:rPr lang="en-US" b="1" dirty="0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Jonathan Sander, Jeff Miller, Tom Foust Jr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Tyler </a:t>
            </a:r>
            <a:r>
              <a:rPr lang="en-US" b="1" dirty="0" err="1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Tiemann</a:t>
            </a:r>
            <a:r>
              <a:rPr lang="en-US" b="1" dirty="0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Claire </a:t>
            </a:r>
            <a:r>
              <a:rPr lang="en-US" b="1" dirty="0" err="1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Beyes</a:t>
            </a:r>
            <a:r>
              <a:rPr lang="en-US" b="1" dirty="0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Alyssa Lohmann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David Sohn, Dustin </a:t>
            </a:r>
            <a:r>
              <a:rPr lang="en-US" b="1" dirty="0" err="1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Wathen</a:t>
            </a:r>
            <a:r>
              <a:rPr lang="en-US" b="1" dirty="0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Justin Gale, Melissa Weber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ln w="0"/>
                <a:solidFill>
                  <a:srgbClr val="00336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Randy Short and whole PSGC team.</a:t>
            </a:r>
          </a:p>
        </p:txBody>
      </p:sp>
      <p:pic>
        <p:nvPicPr>
          <p:cNvPr id="8198" name="Picture 6" descr="9,100+ Thank You Blue Stock Photos, Pictures &amp; Royalty-Free Images - iStock">
            <a:extLst>
              <a:ext uri="{FF2B5EF4-FFF2-40B4-BE49-F238E27FC236}">
                <a16:creationId xmlns:a16="http://schemas.microsoft.com/office/drawing/2014/main" id="{51D537F1-4AF3-4A95-9599-D50421BBA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525" y="195815"/>
            <a:ext cx="6165850" cy="304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4186FEC-48A6-EC71-F2D2-BF2CA8D5B06C}"/>
              </a:ext>
            </a:extLst>
          </p:cNvPr>
          <p:cNvSpPr/>
          <p:nvPr/>
        </p:nvSpPr>
        <p:spPr>
          <a:xfrm>
            <a:off x="3547872" y="109728"/>
            <a:ext cx="210312" cy="2103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C9B53E4-7395-7B1D-5DB9-2262B30392EA}"/>
              </a:ext>
            </a:extLst>
          </p:cNvPr>
          <p:cNvSpPr/>
          <p:nvPr/>
        </p:nvSpPr>
        <p:spPr>
          <a:xfrm>
            <a:off x="4257675" y="90659"/>
            <a:ext cx="210312" cy="2103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9386861-1DB0-556A-3AEF-588CDEDEF607}"/>
              </a:ext>
            </a:extLst>
          </p:cNvPr>
          <p:cNvSpPr/>
          <p:nvPr/>
        </p:nvSpPr>
        <p:spPr>
          <a:xfrm>
            <a:off x="4923599" y="90659"/>
            <a:ext cx="210312" cy="2103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4EBB259-DE96-694D-BC4E-918A0E9E4E73}"/>
              </a:ext>
            </a:extLst>
          </p:cNvPr>
          <p:cNvSpPr/>
          <p:nvPr/>
        </p:nvSpPr>
        <p:spPr>
          <a:xfrm>
            <a:off x="5562091" y="90659"/>
            <a:ext cx="210312" cy="2103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2D9DD1C-5E2C-8F23-1570-7F93D1AFE91F}"/>
              </a:ext>
            </a:extLst>
          </p:cNvPr>
          <p:cNvSpPr/>
          <p:nvPr/>
        </p:nvSpPr>
        <p:spPr>
          <a:xfrm>
            <a:off x="6190297" y="90659"/>
            <a:ext cx="210312" cy="2103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6CE2D46-1E64-8E90-F7EC-EDAA08098915}"/>
              </a:ext>
            </a:extLst>
          </p:cNvPr>
          <p:cNvSpPr/>
          <p:nvPr/>
        </p:nvSpPr>
        <p:spPr>
          <a:xfrm>
            <a:off x="7235955" y="90659"/>
            <a:ext cx="210312" cy="2103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444DD32-BBA2-78D6-BFD7-E1E7BB1B4020}"/>
              </a:ext>
            </a:extLst>
          </p:cNvPr>
          <p:cNvSpPr/>
          <p:nvPr/>
        </p:nvSpPr>
        <p:spPr>
          <a:xfrm>
            <a:off x="7855648" y="90659"/>
            <a:ext cx="210312" cy="2103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97DFF80-6FDD-2B58-D7EF-BE49898CE422}"/>
              </a:ext>
            </a:extLst>
          </p:cNvPr>
          <p:cNvSpPr/>
          <p:nvPr/>
        </p:nvSpPr>
        <p:spPr>
          <a:xfrm>
            <a:off x="8499315" y="90659"/>
            <a:ext cx="210312" cy="2103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Cross Head Screw">
                <a:extLst>
                  <a:ext uri="{FF2B5EF4-FFF2-40B4-BE49-F238E27FC236}">
                    <a16:creationId xmlns:a16="http://schemas.microsoft.com/office/drawing/2014/main" id="{7600F69C-43B5-B9C1-EEA3-14D56BEC7F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3707866"/>
                  </p:ext>
                </p:extLst>
              </p:nvPr>
            </p:nvGraphicFramePr>
            <p:xfrm rot="10800000">
              <a:off x="3547872" y="99802"/>
              <a:ext cx="210308" cy="224059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210308" cy="224059"/>
                    </a:xfrm>
                    <a:prstGeom prst="rect">
                      <a:avLst/>
                    </a:prstGeom>
                  </am3d:spPr>
                  <am3d:camera>
                    <am3d:pos x="0" y="0" z="483251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57966" ay="-3624" az="-29468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81299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Cross Head Screw">
                <a:extLst>
                  <a:ext uri="{FF2B5EF4-FFF2-40B4-BE49-F238E27FC236}">
                    <a16:creationId xmlns:a16="http://schemas.microsoft.com/office/drawing/2014/main" id="{7600F69C-43B5-B9C1-EEA3-14D56BEC7F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0800000">
                <a:off x="3547872" y="99802"/>
                <a:ext cx="210308" cy="2240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Cross Head Screw">
                <a:extLst>
                  <a:ext uri="{FF2B5EF4-FFF2-40B4-BE49-F238E27FC236}">
                    <a16:creationId xmlns:a16="http://schemas.microsoft.com/office/drawing/2014/main" id="{7F00C5A3-4D94-1654-F562-865FC51E1FB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86334687"/>
                  </p:ext>
                </p:extLst>
              </p:nvPr>
            </p:nvGraphicFramePr>
            <p:xfrm rot="10800000">
              <a:off x="4258192" y="5417"/>
              <a:ext cx="209795" cy="295554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209795" cy="295554"/>
                    </a:xfrm>
                    <a:prstGeom prst="rect">
                      <a:avLst/>
                    </a:prstGeom>
                  </am3d:spPr>
                  <am3d:camera>
                    <am3d:pos x="0" y="0" z="483251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79181" ay="-266380" az="-513140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130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Cross Head Screw">
                <a:extLst>
                  <a:ext uri="{FF2B5EF4-FFF2-40B4-BE49-F238E27FC236}">
                    <a16:creationId xmlns:a16="http://schemas.microsoft.com/office/drawing/2014/main" id="{7F00C5A3-4D94-1654-F562-865FC51E1F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4258192" y="5417"/>
                <a:ext cx="209795" cy="295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3D Model 15" descr="Cross Head Screw">
                <a:extLst>
                  <a:ext uri="{FF2B5EF4-FFF2-40B4-BE49-F238E27FC236}">
                    <a16:creationId xmlns:a16="http://schemas.microsoft.com/office/drawing/2014/main" id="{D4783103-3B74-EDAF-B8C4-938B48FAEB5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8143817"/>
                  </p:ext>
                </p:extLst>
              </p:nvPr>
            </p:nvGraphicFramePr>
            <p:xfrm rot="10800000">
              <a:off x="4923599" y="2965"/>
              <a:ext cx="209795" cy="295554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209795" cy="295554"/>
                    </a:xfrm>
                    <a:prstGeom prst="rect">
                      <a:avLst/>
                    </a:prstGeom>
                  </am3d:spPr>
                  <am3d:camera>
                    <am3d:pos x="0" y="0" z="483251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79181" ay="-266380" az="-513140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130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3D Model 15" descr="Cross Head Screw">
                <a:extLst>
                  <a:ext uri="{FF2B5EF4-FFF2-40B4-BE49-F238E27FC236}">
                    <a16:creationId xmlns:a16="http://schemas.microsoft.com/office/drawing/2014/main" id="{D4783103-3B74-EDAF-B8C4-938B48FAEB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4923599" y="2965"/>
                <a:ext cx="209795" cy="295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 Model 16" descr="Cross Head Screw">
                <a:extLst>
                  <a:ext uri="{FF2B5EF4-FFF2-40B4-BE49-F238E27FC236}">
                    <a16:creationId xmlns:a16="http://schemas.microsoft.com/office/drawing/2014/main" id="{59BB1A67-7491-0241-F133-6F9DD67227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3497331"/>
                  </p:ext>
                </p:extLst>
              </p:nvPr>
            </p:nvGraphicFramePr>
            <p:xfrm rot="10800000">
              <a:off x="5561977" y="5930"/>
              <a:ext cx="209795" cy="295554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209795" cy="295554"/>
                    </a:xfrm>
                    <a:prstGeom prst="rect">
                      <a:avLst/>
                    </a:prstGeom>
                  </am3d:spPr>
                  <am3d:camera>
                    <am3d:pos x="0" y="0" z="483251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79181" ay="-266380" az="-513140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130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 Model 16" descr="Cross Head Screw">
                <a:extLst>
                  <a:ext uri="{FF2B5EF4-FFF2-40B4-BE49-F238E27FC236}">
                    <a16:creationId xmlns:a16="http://schemas.microsoft.com/office/drawing/2014/main" id="{59BB1A67-7491-0241-F133-6F9DD67227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5561977" y="5930"/>
                <a:ext cx="209795" cy="295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3D Model 17" descr="Cross Head Screw">
                <a:extLst>
                  <a:ext uri="{FF2B5EF4-FFF2-40B4-BE49-F238E27FC236}">
                    <a16:creationId xmlns:a16="http://schemas.microsoft.com/office/drawing/2014/main" id="{D762F2D7-B993-EF66-4700-72C0E0C451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71902065"/>
                  </p:ext>
                </p:extLst>
              </p:nvPr>
            </p:nvGraphicFramePr>
            <p:xfrm rot="10800000">
              <a:off x="6191439" y="2965"/>
              <a:ext cx="209795" cy="295554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209795" cy="295554"/>
                    </a:xfrm>
                    <a:prstGeom prst="rect">
                      <a:avLst/>
                    </a:prstGeom>
                  </am3d:spPr>
                  <am3d:camera>
                    <am3d:pos x="0" y="0" z="483251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79181" ay="-266380" az="-513140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130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3D Model 17" descr="Cross Head Screw">
                <a:extLst>
                  <a:ext uri="{FF2B5EF4-FFF2-40B4-BE49-F238E27FC236}">
                    <a16:creationId xmlns:a16="http://schemas.microsoft.com/office/drawing/2014/main" id="{D762F2D7-B993-EF66-4700-72C0E0C451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6191439" y="2965"/>
                <a:ext cx="209795" cy="295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Cross Head Screw">
                <a:extLst>
                  <a:ext uri="{FF2B5EF4-FFF2-40B4-BE49-F238E27FC236}">
                    <a16:creationId xmlns:a16="http://schemas.microsoft.com/office/drawing/2014/main" id="{B1F39FAB-F7E9-7E82-D5CD-1A454AB9304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99738137"/>
                  </p:ext>
                </p:extLst>
              </p:nvPr>
            </p:nvGraphicFramePr>
            <p:xfrm rot="10800000">
              <a:off x="7236472" y="4604"/>
              <a:ext cx="209795" cy="295554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209795" cy="295554"/>
                    </a:xfrm>
                    <a:prstGeom prst="rect">
                      <a:avLst/>
                    </a:prstGeom>
                  </am3d:spPr>
                  <am3d:camera>
                    <am3d:pos x="0" y="0" z="483251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79181" ay="-266380" az="-513140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130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Cross Head Screw">
                <a:extLst>
                  <a:ext uri="{FF2B5EF4-FFF2-40B4-BE49-F238E27FC236}">
                    <a16:creationId xmlns:a16="http://schemas.microsoft.com/office/drawing/2014/main" id="{B1F39FAB-F7E9-7E82-D5CD-1A454AB930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7236472" y="4604"/>
                <a:ext cx="209795" cy="295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 Model 19" descr="Cross Head Screw">
                <a:extLst>
                  <a:ext uri="{FF2B5EF4-FFF2-40B4-BE49-F238E27FC236}">
                    <a16:creationId xmlns:a16="http://schemas.microsoft.com/office/drawing/2014/main" id="{F8EC34CC-32F3-063E-E010-C6D2B45B3AA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09266324"/>
                  </p:ext>
                </p:extLst>
              </p:nvPr>
            </p:nvGraphicFramePr>
            <p:xfrm rot="10800000">
              <a:off x="7855648" y="2965"/>
              <a:ext cx="209795" cy="295554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209795" cy="295554"/>
                    </a:xfrm>
                    <a:prstGeom prst="rect">
                      <a:avLst/>
                    </a:prstGeom>
                  </am3d:spPr>
                  <am3d:camera>
                    <am3d:pos x="0" y="0" z="483251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79181" ay="-266380" az="-513140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130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 Model 19" descr="Cross Head Screw">
                <a:extLst>
                  <a:ext uri="{FF2B5EF4-FFF2-40B4-BE49-F238E27FC236}">
                    <a16:creationId xmlns:a16="http://schemas.microsoft.com/office/drawing/2014/main" id="{F8EC34CC-32F3-063E-E010-C6D2B45B3A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7855648" y="2965"/>
                <a:ext cx="209795" cy="295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1" name="3D Model 20" descr="Cross Head Screw">
                <a:extLst>
                  <a:ext uri="{FF2B5EF4-FFF2-40B4-BE49-F238E27FC236}">
                    <a16:creationId xmlns:a16="http://schemas.microsoft.com/office/drawing/2014/main" id="{5A31538C-8A03-82A1-FB08-DEED6FB49F9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65840549"/>
                  </p:ext>
                </p:extLst>
              </p:nvPr>
            </p:nvGraphicFramePr>
            <p:xfrm rot="10800000">
              <a:off x="8493509" y="9958"/>
              <a:ext cx="209795" cy="295554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209795" cy="295554"/>
                    </a:xfrm>
                    <a:prstGeom prst="rect">
                      <a:avLst/>
                    </a:prstGeom>
                  </am3d:spPr>
                  <am3d:camera>
                    <am3d:pos x="0" y="0" z="483251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379181" ay="-266380" az="-513140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130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1" name="3D Model 20" descr="Cross Head Screw">
                <a:extLst>
                  <a:ext uri="{FF2B5EF4-FFF2-40B4-BE49-F238E27FC236}">
                    <a16:creationId xmlns:a16="http://schemas.microsoft.com/office/drawing/2014/main" id="{5A31538C-8A03-82A1-FB08-DEED6FB49F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8493509" y="9958"/>
                <a:ext cx="209795" cy="2955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5385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any questions png 20 free Cliparts | Download images on Clipground 2024">
            <a:extLst>
              <a:ext uri="{FF2B5EF4-FFF2-40B4-BE49-F238E27FC236}">
                <a16:creationId xmlns:a16="http://schemas.microsoft.com/office/drawing/2014/main" id="{C46C3BA1-F088-4989-8D67-BDB15C23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938" y="0"/>
            <a:ext cx="8948737" cy="533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8076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536D802-6866-137F-324B-F898D6DFD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97" y="0"/>
            <a:ext cx="9620794" cy="66754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2024 Finished and Unfinished WO Analysis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EE6AE4D-6F04-231E-2F71-12F7B784ADC4}"/>
              </a:ext>
            </a:extLst>
          </p:cNvPr>
          <p:cNvSpPr txBox="1">
            <a:spLocks/>
          </p:cNvSpPr>
          <p:nvPr/>
        </p:nvSpPr>
        <p:spPr>
          <a:xfrm>
            <a:off x="677197" y="605866"/>
            <a:ext cx="9620794" cy="33377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1200" b="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Goal: The goal for the project was to see the spending on the workorders that started after 2024!</a:t>
            </a:r>
          </a:p>
        </p:txBody>
      </p:sp>
      <p:graphicFrame>
        <p:nvGraphicFramePr>
          <p:cNvPr id="17" name="Table 4">
            <a:extLst>
              <a:ext uri="{FF2B5EF4-FFF2-40B4-BE49-F238E27FC236}">
                <a16:creationId xmlns:a16="http://schemas.microsoft.com/office/drawing/2014/main" id="{5780BEF8-87F6-5562-A43A-CB5B7B7AF6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233388"/>
              </p:ext>
            </p:extLst>
          </p:nvPr>
        </p:nvGraphicFramePr>
        <p:xfrm>
          <a:off x="4712178" y="2749108"/>
          <a:ext cx="7251374" cy="2425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9358">
                  <a:extLst>
                    <a:ext uri="{9D8B030D-6E8A-4147-A177-3AD203B41FA5}">
                      <a16:colId xmlns:a16="http://schemas.microsoft.com/office/drawing/2014/main" val="2047298032"/>
                    </a:ext>
                  </a:extLst>
                </a:gridCol>
                <a:gridCol w="886968">
                  <a:extLst>
                    <a:ext uri="{9D8B030D-6E8A-4147-A177-3AD203B41FA5}">
                      <a16:colId xmlns:a16="http://schemas.microsoft.com/office/drawing/2014/main" val="2682028452"/>
                    </a:ext>
                  </a:extLst>
                </a:gridCol>
                <a:gridCol w="886968">
                  <a:extLst>
                    <a:ext uri="{9D8B030D-6E8A-4147-A177-3AD203B41FA5}">
                      <a16:colId xmlns:a16="http://schemas.microsoft.com/office/drawing/2014/main" val="391310219"/>
                    </a:ext>
                  </a:extLst>
                </a:gridCol>
                <a:gridCol w="981418">
                  <a:extLst>
                    <a:ext uri="{9D8B030D-6E8A-4147-A177-3AD203B41FA5}">
                      <a16:colId xmlns:a16="http://schemas.microsoft.com/office/drawing/2014/main" val="2001228884"/>
                    </a:ext>
                  </a:extLst>
                </a:gridCol>
                <a:gridCol w="1109162">
                  <a:extLst>
                    <a:ext uri="{9D8B030D-6E8A-4147-A177-3AD203B41FA5}">
                      <a16:colId xmlns:a16="http://schemas.microsoft.com/office/drawing/2014/main" val="2308780168"/>
                    </a:ext>
                  </a:extLst>
                </a:gridCol>
                <a:gridCol w="1416458">
                  <a:extLst>
                    <a:ext uri="{9D8B030D-6E8A-4147-A177-3AD203B41FA5}">
                      <a16:colId xmlns:a16="http://schemas.microsoft.com/office/drawing/2014/main" val="2328736107"/>
                    </a:ext>
                  </a:extLst>
                </a:gridCol>
                <a:gridCol w="1251042">
                  <a:extLst>
                    <a:ext uri="{9D8B030D-6E8A-4147-A177-3AD203B41FA5}">
                      <a16:colId xmlns:a16="http://schemas.microsoft.com/office/drawing/2014/main" val="2537661679"/>
                    </a:ext>
                  </a:extLst>
                </a:gridCol>
              </a:tblGrid>
              <a:tr h="893544">
                <a:tc>
                  <a:txBody>
                    <a:bodyPr/>
                    <a:lstStyle/>
                    <a:p>
                      <a:r>
                        <a:rPr lang="en-US" sz="1200" b="1" dirty="0"/>
                        <a:t>Work</a:t>
                      </a:r>
                      <a:br>
                        <a:rPr lang="en-US" sz="1200" b="1" dirty="0"/>
                      </a:br>
                      <a:r>
                        <a:rPr lang="en-US" sz="1200" b="1" dirty="0"/>
                        <a:t>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Start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Purposed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Actual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Remark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% used more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Item Description</a:t>
                      </a:r>
                    </a:p>
                    <a:p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185276"/>
                  </a:ext>
                </a:extLst>
              </a:tr>
              <a:tr h="893544">
                <a:tc>
                  <a:txBody>
                    <a:bodyPr/>
                    <a:lstStyle/>
                    <a:p>
                      <a:r>
                        <a:rPr lang="en-US" sz="1200" b="1" dirty="0"/>
                        <a:t>123421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../../2024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$1299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$3999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..%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Chain…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69119"/>
                  </a:ext>
                </a:extLst>
              </a:tr>
              <a:tr h="638245">
                <a:tc>
                  <a:txBody>
                    <a:bodyPr/>
                    <a:lstStyle/>
                    <a:p>
                      <a:r>
                        <a:rPr lang="en-US" sz="1200" b="1" dirty="0"/>
                        <a:t>. . . 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. . . .</a:t>
                      </a:r>
                    </a:p>
                    <a:p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. . . .</a:t>
                      </a:r>
                    </a:p>
                    <a:p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. . . .</a:t>
                      </a:r>
                    </a:p>
                    <a:p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. . . .</a:t>
                      </a:r>
                    </a:p>
                    <a:p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. . . .</a:t>
                      </a:r>
                    </a:p>
                    <a:p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. . . .</a:t>
                      </a:r>
                    </a:p>
                    <a:p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253152"/>
                  </a:ext>
                </a:extLst>
              </a:tr>
            </a:tbl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BA2EB98E-2242-6CE6-4FD9-769C67F8782E}"/>
              </a:ext>
            </a:extLst>
          </p:cNvPr>
          <p:cNvGrpSpPr/>
          <p:nvPr/>
        </p:nvGrpSpPr>
        <p:grpSpPr>
          <a:xfrm>
            <a:off x="3560398" y="3750852"/>
            <a:ext cx="4596050" cy="2195905"/>
            <a:chOff x="1685878" y="4141397"/>
            <a:chExt cx="5029969" cy="219590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3F8134F-6203-2BC7-261E-6F172E025814}"/>
                </a:ext>
              </a:extLst>
            </p:cNvPr>
            <p:cNvSpPr/>
            <p:nvPr/>
          </p:nvSpPr>
          <p:spPr>
            <a:xfrm>
              <a:off x="2946400" y="5886800"/>
              <a:ext cx="3769447" cy="31750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Drill through for workorder</a:t>
              </a:r>
            </a:p>
          </p:txBody>
        </p:sp>
        <p:sp>
          <p:nvSpPr>
            <p:cNvPr id="20" name="Arrow: Curved Up 19">
              <a:extLst>
                <a:ext uri="{FF2B5EF4-FFF2-40B4-BE49-F238E27FC236}">
                  <a16:creationId xmlns:a16="http://schemas.microsoft.com/office/drawing/2014/main" id="{8753E98F-CD19-23FE-34C4-91E6D90B613F}"/>
                </a:ext>
              </a:extLst>
            </p:cNvPr>
            <p:cNvSpPr/>
            <p:nvPr/>
          </p:nvSpPr>
          <p:spPr>
            <a:xfrm rot="5400000">
              <a:off x="1150308" y="4676967"/>
              <a:ext cx="2195905" cy="1124765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CE02CD4-3D1A-2EB2-2B02-AA9CCF13CFB2}"/>
              </a:ext>
            </a:extLst>
          </p:cNvPr>
          <p:cNvGrpSpPr/>
          <p:nvPr/>
        </p:nvGrpSpPr>
        <p:grpSpPr>
          <a:xfrm>
            <a:off x="4681080" y="1746019"/>
            <a:ext cx="7117729" cy="899550"/>
            <a:chOff x="5043870" y="924232"/>
            <a:chExt cx="5994342" cy="111723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013C183-151F-EF23-965D-3B9075AECB9C}"/>
                </a:ext>
              </a:extLst>
            </p:cNvPr>
            <p:cNvSpPr/>
            <p:nvPr/>
          </p:nvSpPr>
          <p:spPr>
            <a:xfrm>
              <a:off x="9503183" y="1558259"/>
              <a:ext cx="1535029" cy="42575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Workorder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D4A9E17-36D8-838A-C7D0-BB5613969104}"/>
                </a:ext>
              </a:extLst>
            </p:cNvPr>
            <p:cNvSpPr/>
            <p:nvPr/>
          </p:nvSpPr>
          <p:spPr>
            <a:xfrm>
              <a:off x="5420671" y="1524005"/>
              <a:ext cx="3999183" cy="51746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Main Heading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66278D-301F-23BD-BAEA-B2F25C28416E}"/>
                </a:ext>
              </a:extLst>
            </p:cNvPr>
            <p:cNvSpPr/>
            <p:nvPr/>
          </p:nvSpPr>
          <p:spPr>
            <a:xfrm>
              <a:off x="5043870" y="924232"/>
              <a:ext cx="5994341" cy="51746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What my dashboard should look like?</a:t>
              </a:r>
            </a:p>
          </p:txBody>
        </p:sp>
      </p:grp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D96C0D13-81F8-C3F9-3B80-DECF25E9E9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598907"/>
              </p:ext>
            </p:extLst>
          </p:nvPr>
        </p:nvGraphicFramePr>
        <p:xfrm>
          <a:off x="9350342" y="5279044"/>
          <a:ext cx="2613211" cy="1038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7202">
                  <a:extLst>
                    <a:ext uri="{9D8B030D-6E8A-4147-A177-3AD203B41FA5}">
                      <a16:colId xmlns:a16="http://schemas.microsoft.com/office/drawing/2014/main" val="2047929532"/>
                    </a:ext>
                  </a:extLst>
                </a:gridCol>
                <a:gridCol w="589055">
                  <a:extLst>
                    <a:ext uri="{9D8B030D-6E8A-4147-A177-3AD203B41FA5}">
                      <a16:colId xmlns:a16="http://schemas.microsoft.com/office/drawing/2014/main" val="233774803"/>
                    </a:ext>
                  </a:extLst>
                </a:gridCol>
                <a:gridCol w="653477">
                  <a:extLst>
                    <a:ext uri="{9D8B030D-6E8A-4147-A177-3AD203B41FA5}">
                      <a16:colId xmlns:a16="http://schemas.microsoft.com/office/drawing/2014/main" val="3778492768"/>
                    </a:ext>
                  </a:extLst>
                </a:gridCol>
                <a:gridCol w="653477">
                  <a:extLst>
                    <a:ext uri="{9D8B030D-6E8A-4147-A177-3AD203B41FA5}">
                      <a16:colId xmlns:a16="http://schemas.microsoft.com/office/drawing/2014/main" val="378688527"/>
                    </a:ext>
                  </a:extLst>
                </a:gridCol>
              </a:tblGrid>
              <a:tr h="453763">
                <a:tc>
                  <a:txBody>
                    <a:bodyPr/>
                    <a:lstStyle/>
                    <a:p>
                      <a:r>
                        <a:rPr lang="en-US" sz="800" dirty="0"/>
                        <a:t>Workorder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ponum</a:t>
                      </a:r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/>
                        <a:t>Proposed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err="1"/>
                        <a:t>Recived</a:t>
                      </a:r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0619488"/>
                  </a:ext>
                </a:extLst>
              </a:tr>
              <a:tr h="275558"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9876543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073227"/>
                  </a:ext>
                </a:extLst>
              </a:tr>
              <a:tr h="275558"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607234"/>
                  </a:ext>
                </a:extLst>
              </a:tr>
            </a:tbl>
          </a:graphicData>
        </a:graphic>
      </p:graphicFrame>
      <p:sp>
        <p:nvSpPr>
          <p:cNvPr id="26" name="Rectangle 25">
            <a:extLst>
              <a:ext uri="{FF2B5EF4-FFF2-40B4-BE49-F238E27FC236}">
                <a16:creationId xmlns:a16="http://schemas.microsoft.com/office/drawing/2014/main" id="{897B1C95-8767-6570-00AE-12124F2546C6}"/>
              </a:ext>
            </a:extLst>
          </p:cNvPr>
          <p:cNvSpPr/>
          <p:nvPr/>
        </p:nvSpPr>
        <p:spPr>
          <a:xfrm>
            <a:off x="4712178" y="6108328"/>
            <a:ext cx="3099812" cy="43194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Details by </a:t>
            </a:r>
            <a:r>
              <a:rPr lang="en-US" sz="2000" b="1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POnum</a:t>
            </a:r>
            <a:endParaRPr lang="en-US" sz="2000" b="1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Arrow: Curved Up 26">
            <a:extLst>
              <a:ext uri="{FF2B5EF4-FFF2-40B4-BE49-F238E27FC236}">
                <a16:creationId xmlns:a16="http://schemas.microsoft.com/office/drawing/2014/main" id="{E356D33A-F487-FEE7-9821-42D1755349C5}"/>
              </a:ext>
            </a:extLst>
          </p:cNvPr>
          <p:cNvSpPr/>
          <p:nvPr/>
        </p:nvSpPr>
        <p:spPr>
          <a:xfrm rot="9270081" flipH="1">
            <a:off x="7973377" y="5705241"/>
            <a:ext cx="1368115" cy="483031"/>
          </a:xfrm>
          <a:prstGeom prst="curvedUpArrow">
            <a:avLst>
              <a:gd name="adj1" fmla="val 32992"/>
              <a:gd name="adj2" fmla="val 72176"/>
              <a:gd name="adj3" fmla="val 53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B5741A3A-9D2F-CE93-8A62-3F12747FEC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0193519"/>
              </p:ext>
            </p:extLst>
          </p:nvPr>
        </p:nvGraphicFramePr>
        <p:xfrm>
          <a:off x="393192" y="624154"/>
          <a:ext cx="3560398" cy="23134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4809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9FD755A-E6D0-4A8B-2E8E-C42C2477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97" y="0"/>
            <a:ext cx="9620794" cy="66754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2024 Unfinished </a:t>
            </a:r>
            <a:r>
              <a:rPr lang="en-US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WorkOrder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Analysis</a:t>
            </a: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17F4E375-DAFE-3BCC-A910-5537FB627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osiaicBubbl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96" y="676692"/>
            <a:ext cx="9168319" cy="512060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ED9EC61-1CB3-82D3-7CD0-C9684002EFD3}"/>
              </a:ext>
            </a:extLst>
          </p:cNvPr>
          <p:cNvSpPr/>
          <p:nvPr/>
        </p:nvSpPr>
        <p:spPr>
          <a:xfrm>
            <a:off x="677196" y="4873752"/>
            <a:ext cx="8091900" cy="20116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Curved Up 15">
            <a:extLst>
              <a:ext uri="{FF2B5EF4-FFF2-40B4-BE49-F238E27FC236}">
                <a16:creationId xmlns:a16="http://schemas.microsoft.com/office/drawing/2014/main" id="{219E8C1B-5F42-0B33-3BBF-31ED2B8496E0}"/>
              </a:ext>
            </a:extLst>
          </p:cNvPr>
          <p:cNvSpPr/>
          <p:nvPr/>
        </p:nvSpPr>
        <p:spPr>
          <a:xfrm rot="10512641" flipH="1">
            <a:off x="8706547" y="4029267"/>
            <a:ext cx="2021838" cy="752251"/>
          </a:xfrm>
          <a:prstGeom prst="curvedUpArrow">
            <a:avLst>
              <a:gd name="adj1" fmla="val 32992"/>
              <a:gd name="adj2" fmla="val 72176"/>
              <a:gd name="adj3" fmla="val 53898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93AD15-BAD2-47D9-8553-AA528304293D}"/>
              </a:ext>
            </a:extLst>
          </p:cNvPr>
          <p:cNvSpPr/>
          <p:nvPr/>
        </p:nvSpPr>
        <p:spPr>
          <a:xfrm>
            <a:off x="10040044" y="4709102"/>
            <a:ext cx="1286128" cy="7316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Drill</a:t>
            </a:r>
            <a:br>
              <a:rPr lang="en-US" sz="2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000" b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Through</a:t>
            </a: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38E64084-AFC9-8D6D-CE38-93E983A3BB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964"/>
          <a:stretch/>
        </p:blipFill>
        <p:spPr>
          <a:xfrm>
            <a:off x="677196" y="714154"/>
            <a:ext cx="9168319" cy="91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746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9FD755A-E6D0-4A8B-2E8E-C42C2477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97" y="0"/>
            <a:ext cx="9620794" cy="66754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2024 Unfinished WorkOrder Analysis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B9E4CE6-3DFC-71BB-9B15-E30F3671D2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osiaicBubbl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5424"/>
          <a:stretch/>
        </p:blipFill>
        <p:spPr>
          <a:xfrm>
            <a:off x="677196" y="681341"/>
            <a:ext cx="11247539" cy="3451632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B92328-1673-DB1D-A876-8C9659CC9061}"/>
              </a:ext>
            </a:extLst>
          </p:cNvPr>
          <p:cNvSpPr/>
          <p:nvPr/>
        </p:nvSpPr>
        <p:spPr>
          <a:xfrm>
            <a:off x="677196" y="2196844"/>
            <a:ext cx="7104348" cy="226315"/>
          </a:xfrm>
          <a:prstGeom prst="rect">
            <a:avLst/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0D17CF-BE6D-798C-FAD0-4D84C9A2EC1F}"/>
              </a:ext>
            </a:extLst>
          </p:cNvPr>
          <p:cNvSpPr/>
          <p:nvPr/>
        </p:nvSpPr>
        <p:spPr>
          <a:xfrm>
            <a:off x="1271016" y="1508760"/>
            <a:ext cx="612648" cy="6880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E0D0A4-B145-A93F-9971-C7D2AC9DE162}"/>
              </a:ext>
            </a:extLst>
          </p:cNvPr>
          <p:cNvSpPr/>
          <p:nvPr/>
        </p:nvSpPr>
        <p:spPr>
          <a:xfrm>
            <a:off x="3036286" y="1512645"/>
            <a:ext cx="1206529" cy="6880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7160F707-EA71-2E00-5B49-8236C5CCDD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390"/>
          <a:stretch/>
        </p:blipFill>
        <p:spPr>
          <a:xfrm>
            <a:off x="677195" y="681341"/>
            <a:ext cx="11247539" cy="1176956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16014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9FD755A-E6D0-4A8B-2E8E-C42C2477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97" y="0"/>
            <a:ext cx="9620794" cy="66754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2024 Finished WorkOrder Analysis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DDB462-0A0E-6858-D641-C7F3A5B100DF}"/>
              </a:ext>
            </a:extLst>
          </p:cNvPr>
          <p:cNvGrpSpPr/>
          <p:nvPr/>
        </p:nvGrpSpPr>
        <p:grpSpPr>
          <a:xfrm>
            <a:off x="413873" y="1417038"/>
            <a:ext cx="11578101" cy="3450237"/>
            <a:chOff x="101458" y="1407894"/>
            <a:chExt cx="17208641" cy="6986806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B3C596F-0A66-6E53-8833-4898F672DDE7}"/>
                </a:ext>
              </a:extLst>
            </p:cNvPr>
            <p:cNvGrpSpPr/>
            <p:nvPr/>
          </p:nvGrpSpPr>
          <p:grpSpPr>
            <a:xfrm>
              <a:off x="101458" y="1407894"/>
              <a:ext cx="17208641" cy="6986806"/>
              <a:chOff x="101459" y="1407894"/>
              <a:chExt cx="11955568" cy="4067565"/>
            </a:xfrm>
          </p:grpSpPr>
          <p:pic>
            <p:nvPicPr>
              <p:cNvPr id="9" name="Picture 8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10A7F821-4737-76EE-05C3-89A55B2401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MosiaicBubbles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665"/>
              <a:stretch/>
            </p:blipFill>
            <p:spPr>
              <a:xfrm>
                <a:off x="101459" y="1407894"/>
                <a:ext cx="6392968" cy="4067565"/>
              </a:xfrm>
              <a:prstGeom prst="rect">
                <a:avLst/>
              </a:prstGeom>
            </p:spPr>
          </p:pic>
          <p:pic>
            <p:nvPicPr>
              <p:cNvPr id="12" name="Picture 11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0939AC5F-6303-8A62-57EE-7D582C6963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MosiaicBubbles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11"/>
              <a:stretch/>
            </p:blipFill>
            <p:spPr>
              <a:xfrm>
                <a:off x="6494427" y="1407894"/>
                <a:ext cx="5562600" cy="4061540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7F8F792-E861-FBCF-76F5-78622778B150}"/>
                </a:ext>
              </a:extLst>
            </p:cNvPr>
            <p:cNvSpPr/>
            <p:nvPr/>
          </p:nvSpPr>
          <p:spPr>
            <a:xfrm>
              <a:off x="2167128" y="1417038"/>
              <a:ext cx="13237972" cy="9451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+mj-lt"/>
                </a:rPr>
                <a:t>Finished </a:t>
              </a:r>
              <a:r>
                <a:rPr lang="en-US" sz="2400" dirty="0" err="1">
                  <a:latin typeface="+mj-lt"/>
                </a:rPr>
                <a:t>WorkOrder</a:t>
              </a:r>
              <a:r>
                <a:rPr lang="en-US" sz="2400" dirty="0">
                  <a:latin typeface="+mj-lt"/>
                </a:rPr>
                <a:t> Analysis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E50CED1-44CA-0A15-D4A8-C740BE5EC8D0}"/>
              </a:ext>
            </a:extLst>
          </p:cNvPr>
          <p:cNvGrpSpPr/>
          <p:nvPr/>
        </p:nvGrpSpPr>
        <p:grpSpPr>
          <a:xfrm>
            <a:off x="413873" y="1421554"/>
            <a:ext cx="11578101" cy="613723"/>
            <a:chOff x="101458" y="1407894"/>
            <a:chExt cx="17208641" cy="124280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CFCE54A-EBC5-BF69-1ECB-5FF2B67FC57B}"/>
                </a:ext>
              </a:extLst>
            </p:cNvPr>
            <p:cNvGrpSpPr/>
            <p:nvPr/>
          </p:nvGrpSpPr>
          <p:grpSpPr>
            <a:xfrm>
              <a:off x="101458" y="1407894"/>
              <a:ext cx="17208641" cy="1242802"/>
              <a:chOff x="101459" y="1407894"/>
              <a:chExt cx="11955568" cy="723532"/>
            </a:xfrm>
          </p:grpSpPr>
          <p:pic>
            <p:nvPicPr>
              <p:cNvPr id="6" name="Picture 5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2F4E18A9-096A-C99C-C689-DC744F732D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665" b="82212"/>
              <a:stretch/>
            </p:blipFill>
            <p:spPr>
              <a:xfrm>
                <a:off x="101459" y="1407894"/>
                <a:ext cx="6392968" cy="723532"/>
              </a:xfrm>
              <a:prstGeom prst="rect">
                <a:avLst/>
              </a:prstGeom>
            </p:spPr>
          </p:pic>
          <p:pic>
            <p:nvPicPr>
              <p:cNvPr id="7" name="Picture 6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5B648FBB-C5F4-3EFB-C1E1-9E721F3692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11" b="82186"/>
              <a:stretch/>
            </p:blipFill>
            <p:spPr>
              <a:xfrm>
                <a:off x="6494427" y="1407894"/>
                <a:ext cx="5562600" cy="723532"/>
              </a:xfrm>
              <a:prstGeom prst="rect">
                <a:avLst/>
              </a:prstGeom>
            </p:spPr>
          </p:pic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A1DDEE7-97A1-E826-3700-538BE387DFF0}"/>
                </a:ext>
              </a:extLst>
            </p:cNvPr>
            <p:cNvSpPr/>
            <p:nvPr/>
          </p:nvSpPr>
          <p:spPr>
            <a:xfrm>
              <a:off x="2167128" y="1417038"/>
              <a:ext cx="13237972" cy="9451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+mj-lt"/>
                </a:rPr>
                <a:t>Finished </a:t>
              </a:r>
              <a:r>
                <a:rPr lang="en-US" sz="2400" dirty="0" err="1">
                  <a:latin typeface="+mj-lt"/>
                </a:rPr>
                <a:t>WorkOrder</a:t>
              </a:r>
              <a:r>
                <a:rPr lang="en-US" sz="2400" dirty="0">
                  <a:latin typeface="+mj-lt"/>
                </a:rPr>
                <a:t> Analysis</a:t>
              </a:r>
            </a:p>
          </p:txBody>
        </p:sp>
      </p:grp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D242DE5-2F10-B551-66B5-4D86B144931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11" b="82186"/>
          <a:stretch/>
        </p:blipFill>
        <p:spPr>
          <a:xfrm>
            <a:off x="6604999" y="1417071"/>
            <a:ext cx="5386975" cy="61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82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9FD755A-E6D0-4A8B-2E8E-C42C2477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97" y="9525"/>
            <a:ext cx="9620794" cy="66754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2024 Finished WorkOrder Analysis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DDB462-0A0E-6858-D641-C7F3A5B100DF}"/>
              </a:ext>
            </a:extLst>
          </p:cNvPr>
          <p:cNvGrpSpPr/>
          <p:nvPr/>
        </p:nvGrpSpPr>
        <p:grpSpPr>
          <a:xfrm>
            <a:off x="413873" y="1417038"/>
            <a:ext cx="17208641" cy="6986806"/>
            <a:chOff x="101458" y="1407894"/>
            <a:chExt cx="17208641" cy="6986806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B3C596F-0A66-6E53-8833-4898F672DDE7}"/>
                </a:ext>
              </a:extLst>
            </p:cNvPr>
            <p:cNvGrpSpPr/>
            <p:nvPr/>
          </p:nvGrpSpPr>
          <p:grpSpPr>
            <a:xfrm>
              <a:off x="101458" y="1407894"/>
              <a:ext cx="17208641" cy="6986806"/>
              <a:chOff x="101459" y="1407894"/>
              <a:chExt cx="11955568" cy="4067565"/>
            </a:xfrm>
          </p:grpSpPr>
          <p:pic>
            <p:nvPicPr>
              <p:cNvPr id="9" name="Picture 8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10A7F821-4737-76EE-05C3-89A55B2401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MosiaicBubbles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665"/>
              <a:stretch/>
            </p:blipFill>
            <p:spPr>
              <a:xfrm>
                <a:off x="101459" y="1407894"/>
                <a:ext cx="6392968" cy="4067565"/>
              </a:xfrm>
              <a:prstGeom prst="rect">
                <a:avLst/>
              </a:prstGeom>
            </p:spPr>
          </p:pic>
          <p:pic>
            <p:nvPicPr>
              <p:cNvPr id="12" name="Picture 11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0939AC5F-6303-8A62-57EE-7D582C6963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MosiaicBubbles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11"/>
              <a:stretch/>
            </p:blipFill>
            <p:spPr>
              <a:xfrm>
                <a:off x="6494427" y="1407894"/>
                <a:ext cx="5562600" cy="4061540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7F8F792-E861-FBCF-76F5-78622778B150}"/>
                </a:ext>
              </a:extLst>
            </p:cNvPr>
            <p:cNvSpPr/>
            <p:nvPr/>
          </p:nvSpPr>
          <p:spPr>
            <a:xfrm>
              <a:off x="2185981" y="1418117"/>
              <a:ext cx="13237972" cy="7372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+mj-lt"/>
                </a:rPr>
                <a:t>Finished </a:t>
              </a:r>
              <a:r>
                <a:rPr lang="en-US" sz="2400" dirty="0" err="1">
                  <a:latin typeface="+mj-lt"/>
                </a:rPr>
                <a:t>WorkOrder</a:t>
              </a:r>
              <a:r>
                <a:rPr lang="en-US" sz="2400" dirty="0">
                  <a:latin typeface="+mj-lt"/>
                </a:rPr>
                <a:t> Analysis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D9EC61-1CB3-82D3-7CD0-C9684002EFD3}"/>
              </a:ext>
            </a:extLst>
          </p:cNvPr>
          <p:cNvSpPr/>
          <p:nvPr/>
        </p:nvSpPr>
        <p:spPr>
          <a:xfrm>
            <a:off x="404348" y="5175252"/>
            <a:ext cx="16896226" cy="20637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4A2702D-FA5C-A376-29FF-EE2A9B7D583B}"/>
              </a:ext>
            </a:extLst>
          </p:cNvPr>
          <p:cNvGrpSpPr/>
          <p:nvPr/>
        </p:nvGrpSpPr>
        <p:grpSpPr>
          <a:xfrm>
            <a:off x="404348" y="1427262"/>
            <a:ext cx="17208641" cy="1195291"/>
            <a:chOff x="101458" y="1407895"/>
            <a:chExt cx="17208641" cy="119529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9FB7849-BEC0-FB17-14ED-BF86DCF3D491}"/>
                </a:ext>
              </a:extLst>
            </p:cNvPr>
            <p:cNvGrpSpPr/>
            <p:nvPr/>
          </p:nvGrpSpPr>
          <p:grpSpPr>
            <a:xfrm>
              <a:off x="101458" y="1407895"/>
              <a:ext cx="17208641" cy="1195291"/>
              <a:chOff x="101459" y="1407894"/>
              <a:chExt cx="11955568" cy="695872"/>
            </a:xfrm>
          </p:grpSpPr>
          <p:pic>
            <p:nvPicPr>
              <p:cNvPr id="17" name="Picture 16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F495300F-D125-CF59-2AD1-91FF50FB33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665" b="82892"/>
              <a:stretch/>
            </p:blipFill>
            <p:spPr>
              <a:xfrm>
                <a:off x="101459" y="1407894"/>
                <a:ext cx="6392968" cy="695872"/>
              </a:xfrm>
              <a:prstGeom prst="rect">
                <a:avLst/>
              </a:prstGeom>
            </p:spPr>
          </p:pic>
          <p:pic>
            <p:nvPicPr>
              <p:cNvPr id="18" name="Picture 17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AFE31A0D-06B4-D2C8-C112-4DDB040108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11" b="82867"/>
              <a:stretch/>
            </p:blipFill>
            <p:spPr>
              <a:xfrm>
                <a:off x="6494427" y="1407894"/>
                <a:ext cx="5562600" cy="695872"/>
              </a:xfrm>
              <a:prstGeom prst="rect">
                <a:avLst/>
              </a:prstGeom>
            </p:spPr>
          </p:pic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D084397-71F6-6D4E-C9C0-B868E35AA805}"/>
                </a:ext>
              </a:extLst>
            </p:cNvPr>
            <p:cNvSpPr/>
            <p:nvPr/>
          </p:nvSpPr>
          <p:spPr>
            <a:xfrm>
              <a:off x="2185981" y="1418117"/>
              <a:ext cx="13237972" cy="7372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+mj-lt"/>
                </a:rPr>
                <a:t>Finished </a:t>
              </a:r>
              <a:r>
                <a:rPr lang="en-US" sz="2400" dirty="0" err="1">
                  <a:latin typeface="+mj-lt"/>
                </a:rPr>
                <a:t>WorkOrder</a:t>
              </a:r>
              <a:r>
                <a:rPr lang="en-US" sz="2400" dirty="0">
                  <a:latin typeface="+mj-lt"/>
                </a:rPr>
                <a:t>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7160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9FD755A-E6D0-4A8B-2E8E-C42C2477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97" y="0"/>
            <a:ext cx="9620794" cy="66754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2024 Finished WorkOrder Analysis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DDB462-0A0E-6858-D641-C7F3A5B100DF}"/>
              </a:ext>
            </a:extLst>
          </p:cNvPr>
          <p:cNvGrpSpPr/>
          <p:nvPr/>
        </p:nvGrpSpPr>
        <p:grpSpPr>
          <a:xfrm>
            <a:off x="-3116727" y="1417038"/>
            <a:ext cx="17208641" cy="6986806"/>
            <a:chOff x="101458" y="1407894"/>
            <a:chExt cx="17208641" cy="6986806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B3C596F-0A66-6E53-8833-4898F672DDE7}"/>
                </a:ext>
              </a:extLst>
            </p:cNvPr>
            <p:cNvGrpSpPr/>
            <p:nvPr/>
          </p:nvGrpSpPr>
          <p:grpSpPr>
            <a:xfrm>
              <a:off x="101458" y="1407894"/>
              <a:ext cx="17208641" cy="6986806"/>
              <a:chOff x="101459" y="1407894"/>
              <a:chExt cx="11955568" cy="4067565"/>
            </a:xfrm>
          </p:grpSpPr>
          <p:pic>
            <p:nvPicPr>
              <p:cNvPr id="9" name="Picture 8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10A7F821-4737-76EE-05C3-89A55B2401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MosiaicBubbles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665"/>
              <a:stretch/>
            </p:blipFill>
            <p:spPr>
              <a:xfrm>
                <a:off x="101459" y="1407894"/>
                <a:ext cx="6392968" cy="4067565"/>
              </a:xfrm>
              <a:prstGeom prst="rect">
                <a:avLst/>
              </a:prstGeom>
            </p:spPr>
          </p:pic>
          <p:pic>
            <p:nvPicPr>
              <p:cNvPr id="12" name="Picture 11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0939AC5F-6303-8A62-57EE-7D582C6963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MosiaicBubbles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11"/>
              <a:stretch/>
            </p:blipFill>
            <p:spPr>
              <a:xfrm>
                <a:off x="6494427" y="1407894"/>
                <a:ext cx="5562600" cy="4061540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7F8F792-E861-FBCF-76F5-78622778B150}"/>
                </a:ext>
              </a:extLst>
            </p:cNvPr>
            <p:cNvSpPr/>
            <p:nvPr/>
          </p:nvSpPr>
          <p:spPr>
            <a:xfrm>
              <a:off x="2167128" y="1417038"/>
              <a:ext cx="13237972" cy="9451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+mj-lt"/>
                </a:rPr>
                <a:t>Finished </a:t>
              </a:r>
              <a:r>
                <a:rPr lang="en-US" sz="2400" dirty="0" err="1">
                  <a:latin typeface="+mj-lt"/>
                </a:rPr>
                <a:t>WorkOrder</a:t>
              </a:r>
              <a:r>
                <a:rPr lang="en-US" sz="2400" dirty="0">
                  <a:latin typeface="+mj-lt"/>
                </a:rPr>
                <a:t> Analysis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D9EC61-1CB3-82D3-7CD0-C9684002EFD3}"/>
              </a:ext>
            </a:extLst>
          </p:cNvPr>
          <p:cNvSpPr/>
          <p:nvPr/>
        </p:nvSpPr>
        <p:spPr>
          <a:xfrm>
            <a:off x="0" y="5175252"/>
            <a:ext cx="17310099" cy="20637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519453-3F83-E963-3F9B-90F877D5513F}"/>
              </a:ext>
            </a:extLst>
          </p:cNvPr>
          <p:cNvGrpSpPr/>
          <p:nvPr/>
        </p:nvGrpSpPr>
        <p:grpSpPr>
          <a:xfrm>
            <a:off x="-3036392" y="1417037"/>
            <a:ext cx="17208641" cy="1249961"/>
            <a:chOff x="101458" y="1407893"/>
            <a:chExt cx="17208641" cy="124996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C9E3DAD-70B2-7F7D-09FC-90D1B04B1450}"/>
                </a:ext>
              </a:extLst>
            </p:cNvPr>
            <p:cNvGrpSpPr/>
            <p:nvPr/>
          </p:nvGrpSpPr>
          <p:grpSpPr>
            <a:xfrm>
              <a:off x="101458" y="1407893"/>
              <a:ext cx="17208641" cy="1249961"/>
              <a:chOff x="101459" y="1407894"/>
              <a:chExt cx="11955568" cy="727700"/>
            </a:xfrm>
          </p:grpSpPr>
          <p:pic>
            <p:nvPicPr>
              <p:cNvPr id="6" name="Picture 5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81B437A3-978E-5BA7-CB80-5834B81DB2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665" b="82110"/>
              <a:stretch/>
            </p:blipFill>
            <p:spPr>
              <a:xfrm>
                <a:off x="101459" y="1407894"/>
                <a:ext cx="6392968" cy="727700"/>
              </a:xfrm>
              <a:prstGeom prst="rect">
                <a:avLst/>
              </a:prstGeom>
            </p:spPr>
          </p:pic>
          <p:pic>
            <p:nvPicPr>
              <p:cNvPr id="7" name="Picture 6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5067ED7B-773B-BB67-6309-D1FDC2D98D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11" b="82083"/>
              <a:stretch/>
            </p:blipFill>
            <p:spPr>
              <a:xfrm>
                <a:off x="6494427" y="1407894"/>
                <a:ext cx="5562600" cy="727700"/>
              </a:xfrm>
              <a:prstGeom prst="rect">
                <a:avLst/>
              </a:prstGeom>
            </p:spPr>
          </p:pic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D4C6F98-97F3-3031-7466-59D1F507F122}"/>
                </a:ext>
              </a:extLst>
            </p:cNvPr>
            <p:cNvSpPr/>
            <p:nvPr/>
          </p:nvSpPr>
          <p:spPr>
            <a:xfrm>
              <a:off x="2167128" y="1417038"/>
              <a:ext cx="13237972" cy="9451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+mj-lt"/>
                </a:rPr>
                <a:t>Finished </a:t>
              </a:r>
              <a:r>
                <a:rPr lang="en-US" sz="2400" dirty="0" err="1">
                  <a:latin typeface="+mj-lt"/>
                </a:rPr>
                <a:t>WorkOrder</a:t>
              </a:r>
              <a:r>
                <a:rPr lang="en-US" sz="2400" dirty="0">
                  <a:latin typeface="+mj-lt"/>
                </a:rPr>
                <a:t>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0383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9FD755A-E6D0-4A8B-2E8E-C42C2477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97" y="0"/>
            <a:ext cx="9620794" cy="66754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2024 Finished WorkOrder Analysis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DDB462-0A0E-6858-D641-C7F3A5B100DF}"/>
              </a:ext>
            </a:extLst>
          </p:cNvPr>
          <p:cNvGrpSpPr/>
          <p:nvPr/>
        </p:nvGrpSpPr>
        <p:grpSpPr>
          <a:xfrm>
            <a:off x="-5816741" y="1417038"/>
            <a:ext cx="17208641" cy="6986806"/>
            <a:chOff x="101458" y="1407894"/>
            <a:chExt cx="17208641" cy="6986806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B3C596F-0A66-6E53-8833-4898F672DDE7}"/>
                </a:ext>
              </a:extLst>
            </p:cNvPr>
            <p:cNvGrpSpPr/>
            <p:nvPr/>
          </p:nvGrpSpPr>
          <p:grpSpPr>
            <a:xfrm>
              <a:off x="101458" y="1407894"/>
              <a:ext cx="17208641" cy="6986806"/>
              <a:chOff x="101459" y="1407894"/>
              <a:chExt cx="11955568" cy="4067565"/>
            </a:xfrm>
          </p:grpSpPr>
          <p:pic>
            <p:nvPicPr>
              <p:cNvPr id="9" name="Picture 8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10A7F821-4737-76EE-05C3-89A55B2401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MosiaicBubbles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665"/>
              <a:stretch/>
            </p:blipFill>
            <p:spPr>
              <a:xfrm>
                <a:off x="101459" y="1407894"/>
                <a:ext cx="6392968" cy="4067565"/>
              </a:xfrm>
              <a:prstGeom prst="rect">
                <a:avLst/>
              </a:prstGeom>
            </p:spPr>
          </p:pic>
          <p:pic>
            <p:nvPicPr>
              <p:cNvPr id="12" name="Picture 11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0939AC5F-6303-8A62-57EE-7D582C6963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MosiaicBubbles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11"/>
              <a:stretch/>
            </p:blipFill>
            <p:spPr>
              <a:xfrm>
                <a:off x="6494427" y="1407894"/>
                <a:ext cx="5562600" cy="4061540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7F8F792-E861-FBCF-76F5-78622778B150}"/>
                </a:ext>
              </a:extLst>
            </p:cNvPr>
            <p:cNvSpPr/>
            <p:nvPr/>
          </p:nvSpPr>
          <p:spPr>
            <a:xfrm>
              <a:off x="2167128" y="1417038"/>
              <a:ext cx="13237972" cy="9451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+mj-lt"/>
                </a:rPr>
                <a:t>Finished </a:t>
              </a:r>
              <a:r>
                <a:rPr lang="en-US" sz="2400" dirty="0" err="1">
                  <a:latin typeface="+mj-lt"/>
                </a:rPr>
                <a:t>WorkOrder</a:t>
              </a:r>
              <a:r>
                <a:rPr lang="en-US" sz="2400" dirty="0">
                  <a:latin typeface="+mj-lt"/>
                </a:rPr>
                <a:t> Analysis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D9EC61-1CB3-82D3-7CD0-C9684002EFD3}"/>
              </a:ext>
            </a:extLst>
          </p:cNvPr>
          <p:cNvSpPr/>
          <p:nvPr/>
        </p:nvSpPr>
        <p:spPr>
          <a:xfrm>
            <a:off x="0" y="5175251"/>
            <a:ext cx="11306175" cy="19684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589B360-5599-5451-3BCB-0256E54D92B4}"/>
              </a:ext>
            </a:extLst>
          </p:cNvPr>
          <p:cNvGrpSpPr/>
          <p:nvPr/>
        </p:nvGrpSpPr>
        <p:grpSpPr>
          <a:xfrm>
            <a:off x="9859309" y="4326545"/>
            <a:ext cx="2218392" cy="1405785"/>
            <a:chOff x="9859309" y="4326545"/>
            <a:chExt cx="2218392" cy="1405785"/>
          </a:xfrm>
        </p:grpSpPr>
        <p:sp>
          <p:nvSpPr>
            <p:cNvPr id="3" name="Arrow: Curved Up 2">
              <a:extLst>
                <a:ext uri="{FF2B5EF4-FFF2-40B4-BE49-F238E27FC236}">
                  <a16:creationId xmlns:a16="http://schemas.microsoft.com/office/drawing/2014/main" id="{2D62053D-A9F5-BFE2-598C-0D7E2E2517C5}"/>
                </a:ext>
              </a:extLst>
            </p:cNvPr>
            <p:cNvSpPr/>
            <p:nvPr/>
          </p:nvSpPr>
          <p:spPr>
            <a:xfrm rot="10512641" flipH="1">
              <a:off x="9859309" y="4326545"/>
              <a:ext cx="1885588" cy="752251"/>
            </a:xfrm>
            <a:prstGeom prst="curvedUpArrow">
              <a:avLst>
                <a:gd name="adj1" fmla="val 32992"/>
                <a:gd name="adj2" fmla="val 72176"/>
                <a:gd name="adj3" fmla="val 53898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99308F1-E9DD-8F25-B0AA-065A43606D73}"/>
                </a:ext>
              </a:extLst>
            </p:cNvPr>
            <p:cNvSpPr/>
            <p:nvPr/>
          </p:nvSpPr>
          <p:spPr>
            <a:xfrm>
              <a:off x="11192569" y="5000694"/>
              <a:ext cx="885132" cy="7316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Drill</a:t>
              </a:r>
              <a:br>
                <a:rPr lang="en-US" sz="120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</a:br>
              <a:r>
                <a:rPr lang="en-US" sz="120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Through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179D1EF-0B48-1A15-A3B7-DACBFAD05FFB}"/>
              </a:ext>
            </a:extLst>
          </p:cNvPr>
          <p:cNvGrpSpPr/>
          <p:nvPr/>
        </p:nvGrpSpPr>
        <p:grpSpPr>
          <a:xfrm>
            <a:off x="-5816741" y="1406689"/>
            <a:ext cx="17208641" cy="1304766"/>
            <a:chOff x="101458" y="1407894"/>
            <a:chExt cx="17208641" cy="130476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FFFCA49-986D-59C6-2371-FF15E167DB8A}"/>
                </a:ext>
              </a:extLst>
            </p:cNvPr>
            <p:cNvGrpSpPr/>
            <p:nvPr/>
          </p:nvGrpSpPr>
          <p:grpSpPr>
            <a:xfrm>
              <a:off x="101458" y="1407894"/>
              <a:ext cx="17208641" cy="1304766"/>
              <a:chOff x="101459" y="1407894"/>
              <a:chExt cx="11955568" cy="759606"/>
            </a:xfrm>
          </p:grpSpPr>
          <p:pic>
            <p:nvPicPr>
              <p:cNvPr id="11" name="Picture 10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0941C253-23E4-52E4-2BC2-4EE5E7DC67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665" b="81598"/>
              <a:stretch/>
            </p:blipFill>
            <p:spPr>
              <a:xfrm>
                <a:off x="101459" y="1407894"/>
                <a:ext cx="6392968" cy="748513"/>
              </a:xfrm>
              <a:prstGeom prst="rect">
                <a:avLst/>
              </a:prstGeom>
            </p:spPr>
          </p:pic>
          <p:pic>
            <p:nvPicPr>
              <p:cNvPr id="16" name="Picture 15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473FB1D2-3B44-BDBF-CC38-8D68507870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11" b="81298"/>
              <a:stretch/>
            </p:blipFill>
            <p:spPr>
              <a:xfrm>
                <a:off x="6494427" y="1407895"/>
                <a:ext cx="5562600" cy="759605"/>
              </a:xfrm>
              <a:prstGeom prst="rect">
                <a:avLst/>
              </a:prstGeom>
            </p:spPr>
          </p:pic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166EAE7-5850-9C67-9ECB-DE0FCD2AFD98}"/>
                </a:ext>
              </a:extLst>
            </p:cNvPr>
            <p:cNvSpPr/>
            <p:nvPr/>
          </p:nvSpPr>
          <p:spPr>
            <a:xfrm>
              <a:off x="2167128" y="1417038"/>
              <a:ext cx="13237972" cy="9451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+mj-lt"/>
                </a:rPr>
                <a:t>Finished </a:t>
              </a:r>
              <a:r>
                <a:rPr lang="en-US" sz="2400" dirty="0" err="1">
                  <a:latin typeface="+mj-lt"/>
                </a:rPr>
                <a:t>WorkOrder</a:t>
              </a:r>
              <a:r>
                <a:rPr lang="en-US" sz="2400" dirty="0">
                  <a:latin typeface="+mj-lt"/>
                </a:rPr>
                <a:t>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2192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9FD755A-E6D0-4A8B-2E8E-C42C2477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97" y="0"/>
            <a:ext cx="9620794" cy="667548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Finished WorkOrder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B92328-1673-DB1D-A876-8C9659CC9061}"/>
              </a:ext>
            </a:extLst>
          </p:cNvPr>
          <p:cNvSpPr/>
          <p:nvPr/>
        </p:nvSpPr>
        <p:spPr>
          <a:xfrm>
            <a:off x="677197" y="2389897"/>
            <a:ext cx="3364451" cy="226315"/>
          </a:xfrm>
          <a:prstGeom prst="rect">
            <a:avLst/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2AA92CA-D37B-78CD-D808-A7AEF0CF5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92" y="1446161"/>
            <a:ext cx="6293644" cy="3552015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3999735-5FD3-F748-A47B-C0AA4D47B3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osiaicBubbl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4540"/>
          <a:stretch/>
        </p:blipFill>
        <p:spPr>
          <a:xfrm>
            <a:off x="6575865" y="1446173"/>
            <a:ext cx="5387535" cy="3557278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DAA8DE4-9997-18DA-51B8-EC3574495EC8}"/>
              </a:ext>
            </a:extLst>
          </p:cNvPr>
          <p:cNvSpPr/>
          <p:nvPr/>
        </p:nvSpPr>
        <p:spPr>
          <a:xfrm>
            <a:off x="4162425" y="3657600"/>
            <a:ext cx="647700" cy="134057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E2A0A219-9CD4-190C-D5A8-B6311798237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40" b="81234"/>
          <a:stretch/>
        </p:blipFill>
        <p:spPr>
          <a:xfrm>
            <a:off x="6575864" y="1446161"/>
            <a:ext cx="5387535" cy="667548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31761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theme/theme1.xml><?xml version="1.0" encoding="utf-8"?>
<a:theme xmlns:a="http://schemas.openxmlformats.org/drawingml/2006/main" name="Current Theme">
  <a:themeElements>
    <a:clrScheme name="2021 Op3 Colors">
      <a:dk1>
        <a:sysClr val="windowText" lastClr="000000"/>
      </a:dk1>
      <a:lt1>
        <a:sysClr val="window" lastClr="FFFFFF"/>
      </a:lt1>
      <a:dk2>
        <a:srgbClr val="02394F"/>
      </a:dk2>
      <a:lt2>
        <a:srgbClr val="E7E6E6"/>
      </a:lt2>
      <a:accent1>
        <a:srgbClr val="0B5268"/>
      </a:accent1>
      <a:accent2>
        <a:srgbClr val="B95927"/>
      </a:accent2>
      <a:accent3>
        <a:srgbClr val="00A97A"/>
      </a:accent3>
      <a:accent4>
        <a:srgbClr val="0B5268"/>
      </a:accent4>
      <a:accent5>
        <a:srgbClr val="B95927"/>
      </a:accent5>
      <a:accent6>
        <a:srgbClr val="00A97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rrent Theme" id="{5B33DE95-C7ED-4997-8B4D-57578C97F831}" vid="{1A5A79D3-D573-432E-BA90-C328375A2F2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dd5abc7-2951-461c-b4d0-8e94c3793c31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75A02FAEE18C4CBD9D70DCA1C374B5" ma:contentTypeVersion="13" ma:contentTypeDescription="Create a new document." ma:contentTypeScope="" ma:versionID="c11069076d7b9fc596f0ed74302825a6">
  <xsd:schema xmlns:xsd="http://www.w3.org/2001/XMLSchema" xmlns:xs="http://www.w3.org/2001/XMLSchema" xmlns:p="http://schemas.microsoft.com/office/2006/metadata/properties" xmlns:ns3="4dd5abc7-2951-461c-b4d0-8e94c3793c31" xmlns:ns4="e1906ca1-7f29-4fd6-84bf-a85e92becae7" targetNamespace="http://schemas.microsoft.com/office/2006/metadata/properties" ma:root="true" ma:fieldsID="6ac0f154623a41b34484af648781105c" ns3:_="" ns4:_="">
    <xsd:import namespace="4dd5abc7-2951-461c-b4d0-8e94c3793c31"/>
    <xsd:import namespace="e1906ca1-7f29-4fd6-84bf-a85e92becae7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d5abc7-2951-461c-b4d0-8e94c3793c31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906ca1-7f29-4fd6-84bf-a85e92becae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912A46A-23C1-4458-B496-BDDEFDC57E27}">
  <ds:schemaRefs>
    <ds:schemaRef ds:uri="4dd5abc7-2951-461c-b4d0-8e94c3793c31"/>
    <ds:schemaRef ds:uri="http://schemas.microsoft.com/office/infopath/2007/PartnerControl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elements/1.1/"/>
    <ds:schemaRef ds:uri="e1906ca1-7f29-4fd6-84bf-a85e92becae7"/>
    <ds:schemaRef ds:uri="http://www.w3.org/XML/1998/namespace"/>
    <ds:schemaRef ds:uri="http://schemas.microsoft.com/office/2006/documentManagement/typ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6ECF149-9AFD-4D29-9799-B84AAD077A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44EAFCA-F1EB-4FA8-8631-2DDA2B57F584}">
  <ds:schemaRefs>
    <ds:schemaRef ds:uri="4dd5abc7-2951-461c-b4d0-8e94c3793c31"/>
    <ds:schemaRef ds:uri="e1906ca1-7f29-4fd6-84bf-a85e92becae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Current Theme</Template>
  <TotalTime>414</TotalTime>
  <Words>234</Words>
  <Application>Microsoft Office PowerPoint</Application>
  <PresentationFormat>Widescreen</PresentationFormat>
  <Paragraphs>67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Symbol</vt:lpstr>
      <vt:lpstr>Times New Roman</vt:lpstr>
      <vt:lpstr>Wingdings</vt:lpstr>
      <vt:lpstr>Current Theme</vt:lpstr>
      <vt:lpstr>  SAGAR KALAUNI</vt:lpstr>
      <vt:lpstr>2024 Finished and Unfinished WO Analysis</vt:lpstr>
      <vt:lpstr>2024 Unfinished WorkOrder Analysis</vt:lpstr>
      <vt:lpstr>2024 Unfinished WorkOrder Analysis</vt:lpstr>
      <vt:lpstr>2024 Finished WorkOrder Analysis</vt:lpstr>
      <vt:lpstr>2024 Finished WorkOrder Analysis</vt:lpstr>
      <vt:lpstr>2024 Finished WorkOrder Analysis</vt:lpstr>
      <vt:lpstr>2024 Finished WorkOrder Analysis</vt:lpstr>
      <vt:lpstr>Finished WorkOrder Analysis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Prairie State Trivia</dc:title>
  <dc:creator>Lohmann, Alyssa</dc:creator>
  <cp:lastModifiedBy>Kalauni, Sagar</cp:lastModifiedBy>
  <cp:revision>6</cp:revision>
  <dcterms:created xsi:type="dcterms:W3CDTF">2021-06-23T16:28:22Z</dcterms:created>
  <dcterms:modified xsi:type="dcterms:W3CDTF">2024-08-01T15:27:05Z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0x0101003375A02FAEE18C4CBD9D70DCA1C374B5</vt:lpwstr>
  </property>
</Properties>
</file>